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1"/>
  </p:notesMasterIdLst>
  <p:handoutMasterIdLst>
    <p:handoutMasterId r:id="rId12"/>
  </p:handoutMasterIdLst>
  <p:sldIdLst>
    <p:sldId id="277" r:id="rId2"/>
    <p:sldId id="347" r:id="rId3"/>
    <p:sldId id="348" r:id="rId4"/>
    <p:sldId id="350" r:id="rId5"/>
    <p:sldId id="351" r:id="rId6"/>
    <p:sldId id="352" r:id="rId7"/>
    <p:sldId id="353" r:id="rId8"/>
    <p:sldId id="354" r:id="rId9"/>
    <p:sldId id="355" r:id="rId10"/>
  </p:sldIdLst>
  <p:sldSz cx="12192000" cy="6858000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F5FB"/>
    <a:srgbClr val="DDF0FF"/>
    <a:srgbClr val="A0BCC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6" autoAdjust="0"/>
    <p:restoredTop sz="90962" autoAdjust="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203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8F516A3F-1016-4879-93A6-369D0A741163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72231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203" y="972231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2E85C041-4B89-45E1-A017-03DD29C3D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885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2816C1EB-9D57-442C-8932-A465AF491D93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369E8BEC-0A24-4F28-8260-32E0546EF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302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52413" y="831850"/>
            <a:ext cx="7415213" cy="41703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392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E8BEC-0A24-4F28-8260-32E0546EFA5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0598"/>
            <a:fld id="{2056B93F-2401-406F-BBAE-70FAF6285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0598"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059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0598"/>
            <a:fld id="{61F5FD80-C3B9-44E2-96AF-9E09FF081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059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1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0598"/>
            <a:fld id="{2056B93F-2401-406F-BBAE-70FAF6285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0598"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059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0598"/>
            <a:fld id="{61F5FD80-C3B9-44E2-96AF-9E09FF081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059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8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0598"/>
            <a:fld id="{2056B93F-2401-406F-BBAE-70FAF6285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0598"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059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0598"/>
            <a:fld id="{61F5FD80-C3B9-44E2-96AF-9E09FF081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059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7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72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498" y="362399"/>
            <a:ext cx="1175005" cy="6295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077" y="2043696"/>
            <a:ext cx="5793331" cy="1501903"/>
          </a:xfrm>
          <a:prstGeom prst="rect">
            <a:avLst/>
          </a:prstGeom>
        </p:spPr>
      </p:pic>
      <p:sp>
        <p:nvSpPr>
          <p:cNvPr id="14" name="Дата 3"/>
          <p:cNvSpPr txBox="1">
            <a:spLocks/>
          </p:cNvSpPr>
          <p:nvPr userDrawn="1"/>
        </p:nvSpPr>
        <p:spPr>
          <a:xfrm>
            <a:off x="618877" y="6356351"/>
            <a:ext cx="2743200" cy="365125"/>
          </a:xfrm>
          <a:prstGeom prst="rect">
            <a:avLst/>
          </a:prstGeom>
        </p:spPr>
        <p:txBody>
          <a:bodyPr vert="horz" lIns="82953" tIns="41476" rIns="82953" bIns="41476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B4923F-6D85-4D3F-A0DF-B0A90AC0DE05}" type="datetimeFigureOut">
              <a:rPr lang="ru-RU" sz="1089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 sz="1089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8995" y="4597371"/>
            <a:ext cx="6570784" cy="132715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359" cap="none" baseline="0">
                <a:solidFill>
                  <a:srgbClr val="22A1DA"/>
                </a:solidFill>
                <a:latin typeface="Segoe UI Semibold" panose="020B0702040204020203" pitchFamily="34" charset="0"/>
              </a:defRPr>
            </a:lvl1pPr>
            <a:lvl2pPr marL="414772" indent="0">
              <a:buFontTx/>
              <a:buNone/>
              <a:defRPr sz="1996" cap="all" baseline="0">
                <a:solidFill>
                  <a:srgbClr val="22A1DA"/>
                </a:solidFill>
                <a:latin typeface="Segoe UI Semibold" panose="020B0702040204020203" pitchFamily="34" charset="0"/>
              </a:defRPr>
            </a:lvl2pPr>
            <a:lvl3pPr marL="829544" indent="0">
              <a:buFontTx/>
              <a:buNone/>
              <a:defRPr sz="1996" cap="all" baseline="0">
                <a:solidFill>
                  <a:srgbClr val="22A1DA"/>
                </a:solidFill>
                <a:latin typeface="Segoe UI "/>
              </a:defRPr>
            </a:lvl3pPr>
            <a:lvl4pPr marL="1244316" indent="0">
              <a:buFontTx/>
              <a:buNone/>
              <a:defRPr sz="1996" cap="all" baseline="0">
                <a:solidFill>
                  <a:srgbClr val="22A1DA"/>
                </a:solidFill>
                <a:latin typeface="Segoe UI "/>
              </a:defRPr>
            </a:lvl4pPr>
            <a:lvl5pPr marL="1659087" indent="0">
              <a:buFontTx/>
              <a:buNone/>
              <a:defRPr sz="1996" cap="all" baseline="0">
                <a:solidFill>
                  <a:srgbClr val="22A1DA"/>
                </a:solidFill>
                <a:latin typeface="Segoe UI "/>
              </a:defRPr>
            </a:lvl5pPr>
          </a:lstStyle>
          <a:p>
            <a:pPr lvl="0"/>
            <a:r>
              <a:rPr lang="ru-RU" dirty="0"/>
              <a:t>Образец текста 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639998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932" y="-4344"/>
            <a:ext cx="12500857" cy="6868897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B93F-2401-406F-BBAE-70FAF6285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163338" y="1970590"/>
            <a:ext cx="8290635" cy="13746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rgbClr val="22A1DA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540" b="1" dirty="0">
              <a:latin typeface="Segoe UI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919" y="351060"/>
            <a:ext cx="961366" cy="5150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320" y="282524"/>
            <a:ext cx="2550064" cy="661096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quarter" idx="13" hasCustomPrompt="1"/>
          </p:nvPr>
        </p:nvSpPr>
        <p:spPr>
          <a:xfrm>
            <a:off x="2163338" y="1895740"/>
            <a:ext cx="8719946" cy="1524358"/>
          </a:xfrm>
        </p:spPr>
        <p:txBody>
          <a:bodyPr/>
          <a:lstStyle>
            <a:lvl1pPr marL="0" indent="0">
              <a:buNone/>
              <a:defRPr b="0">
                <a:solidFill>
                  <a:srgbClr val="22A1DA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177" b="1" dirty="0">
                <a:latin typeface="+mn-lt"/>
              </a:rPr>
              <a:t>ПРЕДЛОЖЕНИЯ </a:t>
            </a:r>
            <a:r>
              <a:rPr lang="en-US" sz="2177" b="1" dirty="0">
                <a:latin typeface="+mn-lt"/>
              </a:rPr>
              <a:t/>
            </a:r>
            <a:br>
              <a:rPr lang="en-US" sz="2177" b="1" dirty="0">
                <a:latin typeface="+mn-lt"/>
              </a:rPr>
            </a:br>
            <a:r>
              <a:rPr lang="ru-RU" sz="2177" b="1" dirty="0">
                <a:latin typeface="+mn-lt"/>
              </a:rPr>
              <a:t>ПО РАЗВИТИЮ СОТРУДНИЧЕСТВА </a:t>
            </a:r>
            <a:br>
              <a:rPr lang="ru-RU" sz="2177" b="1" dirty="0">
                <a:latin typeface="+mn-lt"/>
              </a:rPr>
            </a:br>
            <a:r>
              <a:rPr lang="ru-RU" sz="2177" b="1" dirty="0">
                <a:latin typeface="+mn-lt"/>
              </a:rPr>
              <a:t>НУ</a:t>
            </a:r>
            <a:r>
              <a:rPr lang="ru-RU" sz="2177" b="1" baseline="0" dirty="0">
                <a:latin typeface="+mn-lt"/>
              </a:rPr>
              <a:t> И ЕЩЁ ОДНА СТРОЧКА, НЕ БОЛЕЕ</a:t>
            </a:r>
            <a:r>
              <a:rPr lang="ru-RU" sz="2177" b="1" dirty="0">
                <a:latin typeface="+mn-lt"/>
              </a:rPr>
              <a:t> </a:t>
            </a:r>
            <a:endParaRPr lang="en-US" sz="2177" b="1" dirty="0">
              <a:latin typeface="+mn-lt"/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sz="quarter" idx="14" hasCustomPrompt="1"/>
          </p:nvPr>
        </p:nvSpPr>
        <p:spPr>
          <a:xfrm>
            <a:off x="2163338" y="3299347"/>
            <a:ext cx="8719946" cy="1742973"/>
          </a:xfrm>
        </p:spPr>
        <p:txBody>
          <a:bodyPr/>
          <a:lstStyle>
            <a:lvl1pPr marL="0" indent="0">
              <a:buNone/>
              <a:defRPr/>
            </a:lvl1pPr>
            <a:lvl2pPr marL="414772" indent="0">
              <a:buNone/>
              <a:defRPr/>
            </a:lvl2pPr>
            <a:lvl3pPr marL="829544" indent="0">
              <a:buNone/>
              <a:defRPr/>
            </a:lvl3pPr>
            <a:lvl4pPr marL="1244316" indent="0">
              <a:buNone/>
              <a:defRPr/>
            </a:lvl4pPr>
            <a:lvl5pPr marL="1659087" indent="0">
              <a:buNone/>
              <a:defRPr/>
            </a:lvl5pPr>
          </a:lstStyle>
          <a:p>
            <a:pPr>
              <a:lnSpc>
                <a:spcPct val="100000"/>
              </a:lnSpc>
            </a:pPr>
            <a:r>
              <a:rPr lang="ru-RU" sz="2177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Свердловской области и Магаданской области </a:t>
            </a:r>
            <a:br>
              <a:rPr lang="ru-RU" sz="2177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ru-RU" sz="2177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 сфере реализации инвестиционной политики </a:t>
            </a:r>
            <a:br>
              <a:rPr lang="ru-RU" sz="2177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ru-RU" sz="2177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 поддержки предпринимательства.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1685502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категории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0598"/>
            <a:endParaRPr lang="ru-RU" sz="1753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758223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1851" y="3820933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2AB33FFD-09D3-4DC8-ABCD-F8564D7D28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1" cy="365125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3463CF0B-0AF5-49AC-8D18-C5BD401C4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34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категории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B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0598"/>
            <a:endParaRPr lang="ru-RU" sz="1753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758223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1851" y="3820933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2AB33FFD-09D3-4DC8-ABCD-F8564D7D28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1" cy="365125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3463CF0B-0AF5-49AC-8D18-C5BD401C4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2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категории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0598"/>
            <a:endParaRPr lang="ru-RU" sz="1753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758223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1851" y="3820933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2AB33FFD-09D3-4DC8-ABCD-F8564D7D28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1" cy="365125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3463CF0B-0AF5-49AC-8D18-C5BD401C4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31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428"/>
            <a:ext cx="12192000" cy="16645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B93F-2401-406F-BBAE-70FAF6285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16531" y="267046"/>
            <a:ext cx="6776096" cy="1037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ещё немного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B93F-2401-406F-BBAE-70FAF6285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428"/>
            <a:ext cx="12192000" cy="1664599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16531" y="267046"/>
            <a:ext cx="6776096" cy="1037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ещё немного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30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7" cy="823912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B93F-2401-406F-BBAE-70FAF6285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428"/>
            <a:ext cx="12192000" cy="1664599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16531" y="267046"/>
            <a:ext cx="6776096" cy="1037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ещё немного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3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B93F-2401-406F-BBAE-70FAF6285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428"/>
            <a:ext cx="12192000" cy="166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05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B93F-2401-406F-BBAE-70FAF6285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428"/>
            <a:ext cx="12192000" cy="1664599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16531" y="267046"/>
            <a:ext cx="6776096" cy="1037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ещё немного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36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B93F-2401-406F-BBAE-70FAF6285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835" y="-588576"/>
            <a:ext cx="5867613" cy="27451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909" y="-436532"/>
            <a:ext cx="1713669" cy="6858000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16531" y="267046"/>
            <a:ext cx="6776096" cy="1037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22A1DA"/>
                </a:solidFill>
              </a:defRPr>
            </a:lvl1pPr>
          </a:lstStyle>
          <a:p>
            <a:r>
              <a:rPr lang="ru-RU" dirty="0"/>
              <a:t>Образец заголовка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ещё немного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715650" y="1453113"/>
            <a:ext cx="10714351" cy="4517754"/>
          </a:xfrm>
        </p:spPr>
        <p:txBody>
          <a:bodyPr/>
          <a:lstStyle>
            <a:lvl1pPr marL="0" indent="0">
              <a:buNone/>
              <a:defRPr/>
            </a:lvl1pPr>
            <a:lvl2pPr marL="414772" indent="0">
              <a:buNone/>
              <a:defRPr/>
            </a:lvl2pPr>
            <a:lvl3pPr marL="829544" indent="0">
              <a:buNone/>
              <a:defRPr/>
            </a:lvl3pPr>
            <a:lvl4pPr marL="1244316" indent="0">
              <a:buNone/>
              <a:defRPr/>
            </a:lvl4pPr>
            <a:lvl5pPr marL="1659087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76222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всем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9218597" y="0"/>
            <a:ext cx="2973403" cy="1329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0598"/>
            <a:endParaRPr lang="ru-RU" sz="1753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9344235" y="5613710"/>
            <a:ext cx="2973403" cy="1329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0598"/>
            <a:endParaRPr lang="ru-RU" sz="1753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78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428"/>
            <a:ext cx="12192000" cy="16645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2057400"/>
            <a:ext cx="6172201" cy="380365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B93F-2401-406F-BBAE-70FAF6285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16531" y="267046"/>
            <a:ext cx="6776096" cy="1037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ещё немного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61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2057400"/>
            <a:ext cx="6172201" cy="3803652"/>
          </a:xfrm>
        </p:spPr>
        <p:txBody>
          <a:bodyPr anchor="t"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B93F-2401-406F-BBAE-70FAF6285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428"/>
            <a:ext cx="12192000" cy="1664599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16531" y="267046"/>
            <a:ext cx="6776096" cy="1037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ещё немного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11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15" y="365798"/>
            <a:ext cx="10515971" cy="132493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B93F-2401-406F-BBAE-70FAF6285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03203" y="-549033"/>
            <a:ext cx="14669611" cy="806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03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B93F-2401-406F-BBAE-70FAF6285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15" y="365798"/>
            <a:ext cx="10515971" cy="132493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9594527" y="116653"/>
            <a:ext cx="2408162" cy="157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0598"/>
            <a:endParaRPr lang="ru-RU" sz="1753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96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1691" y="315986"/>
            <a:ext cx="8057109" cy="809365"/>
          </a:xfrm>
          <a:prstGeom prst="rect">
            <a:avLst/>
          </a:prstGeom>
        </p:spPr>
        <p:txBody>
          <a:bodyPr anchor="b"/>
          <a:lstStyle>
            <a:lvl1pPr algn="l">
              <a:defRPr sz="4355">
                <a:solidFill>
                  <a:srgbClr val="22A1D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839870" y="1680657"/>
            <a:ext cx="9555591" cy="82376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77" b="0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3374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B93F-2401-406F-BBAE-70FAF6285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428"/>
            <a:ext cx="12192000" cy="1664599"/>
          </a:xfrm>
          <a:prstGeom prst="rect">
            <a:avLst/>
          </a:prstGeom>
        </p:spPr>
      </p:pic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716531" y="267046"/>
            <a:ext cx="6776096" cy="1037968"/>
          </a:xfrm>
          <a:prstGeom prst="rect">
            <a:avLst/>
          </a:prstGeom>
        </p:spPr>
        <p:txBody>
          <a:bodyPr vert="horz" lIns="82953" tIns="41476" rIns="82953" bIns="4147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22">
                <a:solidFill>
                  <a:prstClr val="white"/>
                </a:solidFill>
              </a:rPr>
              <a:t>Образец заголовка </a:t>
            </a:r>
            <a:r>
              <a:rPr lang="en-US" sz="2722">
                <a:solidFill>
                  <a:prstClr val="white"/>
                </a:solidFill>
              </a:rPr>
              <a:t/>
            </a:r>
            <a:br>
              <a:rPr lang="en-US" sz="2722">
                <a:solidFill>
                  <a:prstClr val="white"/>
                </a:solidFill>
              </a:rPr>
            </a:br>
            <a:r>
              <a:rPr lang="ru-RU" sz="2722">
                <a:solidFill>
                  <a:prstClr val="white"/>
                </a:solidFill>
              </a:rPr>
              <a:t>и ещё немного</a:t>
            </a:r>
            <a:endParaRPr lang="en-US" sz="2722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0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B93F-2401-406F-BBAE-70FAF6285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428"/>
            <a:ext cx="12192000" cy="166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1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B93F-2401-406F-BBAE-70FAF6285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428"/>
            <a:ext cx="12192000" cy="166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4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B93F-2401-406F-BBAE-70FAF6285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428"/>
            <a:ext cx="12192000" cy="166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6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0598"/>
            <a:fld id="{2056B93F-2401-406F-BBAE-70FAF6285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0598"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059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0598"/>
            <a:fld id="{61F5FD80-C3B9-44E2-96AF-9E09FF081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059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9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B93F-2401-406F-BBAE-70FAF6285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428"/>
            <a:ext cx="12192000" cy="166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8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B93F-2401-406F-BBAE-70FAF6285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428"/>
            <a:ext cx="12192000" cy="166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4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0598"/>
            <a:fld id="{2056B93F-2401-406F-BBAE-70FAF6285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0598"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059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0598"/>
            <a:fld id="{61F5FD80-C3B9-44E2-96AF-9E09FF081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059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989" y="205692"/>
            <a:ext cx="704732" cy="8986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161" y="205691"/>
            <a:ext cx="913926" cy="4896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864" y="6171905"/>
            <a:ext cx="1959880" cy="89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4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8" r:id="rId26"/>
    <p:sldLayoutId id="214748369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9600" y="342901"/>
            <a:ext cx="10972800" cy="1478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 dirty="0"/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175" y="385632"/>
            <a:ext cx="1537139" cy="115835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53416" y="1821647"/>
            <a:ext cx="10886390" cy="23072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>
              <a:lnSpc>
                <a:spcPct val="9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Презентационные материалы с методического семинара для исполнительных органов государственной власти Свердловской области по вопросу качественного </a:t>
            </a:r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заполнения сопроводительных документов по процедуре </a:t>
            </a: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оценки регулирующего воздействия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3416" y="1587437"/>
            <a:ext cx="10982090" cy="2639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b="1" dirty="0">
              <a:latin typeface="Liberation Serif" panose="020206030504050203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84243" y="4451779"/>
            <a:ext cx="5622338" cy="1425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5400000">
            <a:off x="6074276" y="-1358369"/>
            <a:ext cx="41147" cy="110157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62876"/>
              </p:ext>
            </p:extLst>
          </p:nvPr>
        </p:nvGraphicFramePr>
        <p:xfrm>
          <a:off x="653417" y="6289964"/>
          <a:ext cx="4639020" cy="570051"/>
        </p:xfrm>
        <a:graphic>
          <a:graphicData uri="http://schemas.openxmlformats.org/drawingml/2006/table">
            <a:tbl>
              <a:tblPr/>
              <a:tblGrid>
                <a:gridCol w="46390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70051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21.09.2023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82296" marR="82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7593" y="59837"/>
            <a:ext cx="7834511" cy="1527600"/>
          </a:xfrm>
        </p:spPr>
        <p:txBody>
          <a:bodyPr/>
          <a:lstStyle/>
          <a:p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Министерство экономики</a:t>
            </a:r>
            <a:b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территориального развития </a:t>
            </a:r>
            <a:b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Свердловской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03571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49" y="-122548"/>
            <a:ext cx="11089849" cy="142673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Интернет-портал «Оценка регулирующего </a:t>
            </a:r>
            <a: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воздействия</a:t>
            </a:r>
            <a:b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Свердловской </a:t>
            </a:r>
            <a: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области» </a:t>
            </a:r>
            <a:r>
              <a:rPr lang="en-US" sz="2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regulation.midural.ru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64" y="1522827"/>
            <a:ext cx="8132736" cy="5261600"/>
          </a:xfrm>
          <a:prstGeom prst="rect">
            <a:avLst/>
          </a:prstGeom>
        </p:spPr>
      </p:pic>
      <p:sp>
        <p:nvSpPr>
          <p:cNvPr id="6" name="Стрелка вверх 5"/>
          <p:cNvSpPr/>
          <p:nvPr/>
        </p:nvSpPr>
        <p:spPr>
          <a:xfrm>
            <a:off x="2806261" y="1690688"/>
            <a:ext cx="199381" cy="253725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702565" y="1522827"/>
            <a:ext cx="3026979" cy="46257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</a:rPr>
              <a:t>Перед началом работы на портале </a:t>
            </a:r>
            <a:r>
              <a:rPr lang="ru-RU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рекомендуем ознакомиться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</a:rPr>
              <a:t> с нормативной правовой базой по процедуре ОРВ, а также с инструкцией по работе с порталом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96" y="1690689"/>
            <a:ext cx="1581965" cy="11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24" y="53859"/>
            <a:ext cx="10515600" cy="110063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Формулировка </a:t>
            </a:r>
            <a:r>
              <a:rPr lang="ru-RU" sz="24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проблемы, негативных последствий и целей предлагаемого регулирования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0238" y="1449423"/>
            <a:ext cx="8930392" cy="77401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Должна прослеживаться логическая 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«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связка»: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проблема – «негативные эффекты» – «цель регулирования</a:t>
            </a:r>
            <a:r>
              <a:rPr lang="ru-RU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»</a:t>
            </a:r>
            <a:endParaRPr lang="ru-RU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61" y="1483698"/>
            <a:ext cx="937977" cy="1034673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4860728" y="3308622"/>
            <a:ext cx="421841" cy="25975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109472" y="5227626"/>
            <a:ext cx="10244328" cy="1162859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Не является проблемой отсутствие нормативного правового регулирования какой-либо сферы.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</a:rPr>
              <a:t>Нормативное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</a:rPr>
              <a:t>правовое регулирование </a:t>
            </a:r>
            <a:r>
              <a:rPr lang="ru-RU" sz="1600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является способом решения проблемы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</a:rPr>
              <a:t>Наличие поручения о разработке проекта акта </a:t>
            </a:r>
            <a:r>
              <a:rPr lang="ru-RU" sz="1600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не является обоснованием наличия проблемы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</a:rPr>
              <a:t>. Это управленческое решение, направленное на минимизацию влияния данной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</a:rPr>
              <a:t>проблемы.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5227626"/>
            <a:ext cx="646176" cy="1253412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>
            <a:off x="9920732" y="3345724"/>
            <a:ext cx="429898" cy="29741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51177" y="2339427"/>
            <a:ext cx="5753568" cy="25198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Пример заполнения в Уведомлении проблемы, негативных эффектов, целей регулирования</a:t>
            </a:r>
            <a:endParaRPr lang="ru-RU" sz="105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7" y="2770469"/>
            <a:ext cx="4799153" cy="21390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569" y="2848745"/>
            <a:ext cx="4621592" cy="198601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201" y="2339427"/>
            <a:ext cx="1667108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5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814" y="-283574"/>
            <a:ext cx="9522372" cy="183783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Оценка расходов, выгод (преимуществ) субъектов предпринимательской и иной экономической деятельности и оценка бюджетных расходов (возможных поступлений)</a:t>
            </a:r>
            <a:endParaRPr lang="ru-RU" sz="24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86" y="1453896"/>
            <a:ext cx="4156511" cy="5404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37" y="1554259"/>
            <a:ext cx="4827499" cy="260073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13944" y="1453896"/>
            <a:ext cx="2580102" cy="54041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При проведении оценки расходов (возможных поступлений) необходимо руководствоваться </a:t>
            </a:r>
            <a:r>
              <a:rPr lang="ru-RU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Методикой </a:t>
            </a:r>
            <a:r>
              <a:rPr lang="ru-RU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оценки стандартных издержек субъектов предпринимательской и иной экономической деятельности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, возникающих в связи с исполнением требований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регулирования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30934" y="4370832"/>
            <a:ext cx="4032504" cy="18013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Методика утверждена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Приказом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Министерством экономики и территориального развития Свердловской области </a:t>
            </a:r>
            <a:r>
              <a:rPr lang="ru-RU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от </a:t>
            </a:r>
            <a:r>
              <a:rPr lang="ru-RU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29.03.2018 № 17 </a:t>
            </a:r>
            <a:r>
              <a:rPr lang="ru-RU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(в редакции </a:t>
            </a:r>
            <a:r>
              <a:rPr lang="ru-RU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от 06.09.2022)</a:t>
            </a:r>
          </a:p>
        </p:txBody>
      </p:sp>
    </p:spTree>
    <p:extLst>
      <p:ext uri="{BB962C8B-B14F-4D97-AF65-F5344CB8AC3E}">
        <p14:creationId xmlns:p14="http://schemas.microsoft.com/office/powerpoint/2010/main" val="1812243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87" y="304264"/>
            <a:ext cx="11217166" cy="115466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700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Сравнительная таблица</a:t>
            </a:r>
            <a: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703" y="1458924"/>
            <a:ext cx="8513380" cy="14078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По проектам, которые </a:t>
            </a:r>
            <a:r>
              <a:rPr lang="ru-RU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вносят изменения в действующие НПА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и для проектов, которые </a:t>
            </a:r>
            <a:r>
              <a:rPr lang="ru-RU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разработаны </a:t>
            </a:r>
            <a:r>
              <a:rPr lang="ru-RU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в целях приведения </a:t>
            </a:r>
            <a:r>
              <a:rPr lang="ru-RU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регионального законодательства в строгом соответствии </a:t>
            </a:r>
            <a:r>
              <a:rPr lang="ru-RU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федеральному,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обязательно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заполнение формы Сравнительной таблицы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2" y="3239851"/>
            <a:ext cx="6568440" cy="33820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15941" y="3239851"/>
            <a:ext cx="4476776" cy="30351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Сравнительная таблица позволяет наглядно показать, </a:t>
            </a:r>
            <a:r>
              <a:rPr lang="ru-RU" b="1" dirty="0">
                <a:solidFill>
                  <a:schemeClr val="accent2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какие именно изменения вносятся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проектом акта,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  <a:ea typeface="Times New Roman" panose="02020603050405020304" pitchFamily="18" charset="0"/>
              <a:cs typeface="Liberation Serif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а </a:t>
            </a:r>
            <a:r>
              <a:rPr lang="ru-RU" b="1" dirty="0">
                <a:solidFill>
                  <a:schemeClr val="accent2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также </a:t>
            </a:r>
            <a:r>
              <a:rPr lang="ru-RU" b="1" dirty="0" smtClean="0">
                <a:solidFill>
                  <a:schemeClr val="accent2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помогает </a:t>
            </a:r>
            <a:r>
              <a:rPr lang="ru-RU" b="1" smtClean="0">
                <a:solidFill>
                  <a:schemeClr val="accent2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правильно определить и </a:t>
            </a:r>
            <a:r>
              <a:rPr lang="ru-RU" b="1" dirty="0">
                <a:solidFill>
                  <a:schemeClr val="accent2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аргументировать выбор степени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регулирующего воздействия, сокращает время, необходимое для проверки уполномоченным органом сопроводительных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документов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571" y="1458925"/>
            <a:ext cx="1976891" cy="201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42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18" y="18437"/>
            <a:ext cx="10615448" cy="125319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Заполнение сводки </a:t>
            </a:r>
            <a: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предложений </a:t>
            </a:r>
            <a:r>
              <a:rPr lang="ru-RU" sz="24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итогам</a:t>
            </a:r>
            <a:b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публичных </a:t>
            </a:r>
            <a:r>
              <a:rPr lang="ru-RU" sz="24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консультаций</a:t>
            </a:r>
            <a:endParaRPr lang="ru-RU" sz="24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9423" y="1531929"/>
            <a:ext cx="11360632" cy="15179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В сводку предложений включаются </a:t>
            </a:r>
            <a:r>
              <a:rPr lang="ru-RU" b="1" dirty="0">
                <a:solidFill>
                  <a:srgbClr val="FF0000"/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все предложения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, поступившие в ходе проведения публичных консультаций в рамках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ОРВ.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По каждому предложению необходимо </a:t>
            </a:r>
            <a:r>
              <a:rPr lang="ru-RU" b="1" dirty="0">
                <a:solidFill>
                  <a:srgbClr val="FF0000"/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привести результат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его рассмотрения. Если предложения являются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однотипными – целесообразно </a:t>
            </a:r>
            <a:r>
              <a:rPr lang="ru-RU" b="1" dirty="0">
                <a:solidFill>
                  <a:srgbClr val="FF0000"/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группировать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их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90" y="3310128"/>
            <a:ext cx="6969165" cy="312670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79423" y="3310128"/>
            <a:ext cx="4215384" cy="7857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Необходимо приводить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аргументированные обоснования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4320" y="4324476"/>
            <a:ext cx="2444496" cy="8112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При</a:t>
            </a:r>
            <a:r>
              <a:rPr lang="ru-RU" b="1" dirty="0" smtClean="0"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несогласии</a:t>
            </a:r>
            <a:r>
              <a:rPr lang="ru-RU" b="1" dirty="0" smtClean="0"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с</a:t>
            </a:r>
            <a:r>
              <a:rPr lang="ru-RU" b="1" dirty="0" smtClean="0"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замечаниями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45817" y="4350004"/>
            <a:ext cx="2008632" cy="7857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При</a:t>
            </a:r>
            <a:r>
              <a:rPr lang="ru-RU" b="1" dirty="0" smtClean="0"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частично учтенных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замечаниях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252728" y="4095877"/>
            <a:ext cx="243840" cy="228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550693" y="4108641"/>
            <a:ext cx="243840" cy="228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4320" y="5326058"/>
            <a:ext cx="4621838" cy="836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В случае </a:t>
            </a:r>
            <a:r>
              <a:rPr lang="ru-RU" sz="1400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учета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предложений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указать структурный элемент проекта нормативного правового акта, в котором учтено данное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предложение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28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24" y="206320"/>
            <a:ext cx="11227676" cy="71744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Заполнение сводки </a:t>
            </a:r>
            <a: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предложений </a:t>
            </a:r>
            <a:r>
              <a:rPr lang="ru-RU" sz="24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итогам</a:t>
            </a:r>
            <a:b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публичных </a:t>
            </a:r>
            <a:r>
              <a:rPr lang="ru-RU" sz="24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консультаций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28033" y="1491051"/>
            <a:ext cx="6716919" cy="5990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Как</a:t>
            </a:r>
            <a:r>
              <a:rPr lang="ru-RU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 НЕ НАДО </a:t>
            </a:r>
            <a:r>
              <a:rPr lang="ru-RU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заполнять сводку</a:t>
            </a:r>
            <a:endParaRPr lang="ru-RU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253" y="2361153"/>
            <a:ext cx="6358142" cy="10860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541" y="4556471"/>
            <a:ext cx="6165411" cy="9240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700" y="4623373"/>
            <a:ext cx="639190" cy="63919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26124" y="1478419"/>
            <a:ext cx="4263887" cy="50987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При подготовке аргументации по замечаниям и предложениям целесообразно </a:t>
            </a: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привлекать юридические службы ведомств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, отраслевые фокус-группы, экспертов и самих инициаторов замечаний;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избегать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профессионального или обывательского «сленга» в сводках.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Ваша позиция </a:t>
            </a: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должна быть изложена простым и доступным языком и подкреплена </a:t>
            </a:r>
            <a:r>
              <a:rPr lang="ru-RU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нормативно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понятна бизнесу 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экспертам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11" y="3246475"/>
            <a:ext cx="1387287" cy="191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82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21" y="283698"/>
            <a:ext cx="11036166" cy="1029904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Улучшение взаимодействия с бизнесом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002" y="1530418"/>
            <a:ext cx="120123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1)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периодически </a:t>
            </a: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актуализировать </a:t>
            </a:r>
            <a:r>
              <a:rPr lang="ru-RU" b="1" dirty="0" err="1">
                <a:solidFill>
                  <a:srgbClr val="C00000"/>
                </a:solidFill>
                <a:latin typeface="Liberation Serif" panose="02020603050405020304" pitchFamily="18" charset="0"/>
              </a:rPr>
              <a:t>референтные</a:t>
            </a: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 группы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, созданные при ИОГВ СО, </a:t>
            </a: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приглашать </a:t>
            </a:r>
            <a:r>
              <a:rPr lang="ru-RU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экспертов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;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2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)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рассматривать итоги ОРВ </a:t>
            </a: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на заседаниях общественных советов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или рабочих совещаний с участием бизнеса, разъяснять процедурные особенности участия в публичных консультациях по проектам нормативных правовых актов, а также </a:t>
            </a: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обсуждать наиболее значимые проекты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нормативных правовых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актов;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3) вести </a:t>
            </a: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системную работу с экспертами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и целевой группой субъектов предпринимательской деятельности для обеспечения повышения качества правового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регулирования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4) доводить информацию об обсуждении проекта до максимально широкого круга заинтересованных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лиц;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5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) </a:t>
            </a: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обеспечивать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 тщательное </a:t>
            </a: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рассмотрение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 всех поступающих в ходе ОРВ </a:t>
            </a: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мнений и предложений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от субъектов предпринимательской деятельности, заключений Уполномоченного по защите прав предпринимателей в Свердловской области, грамотно аргументировать неучтенные мнения 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предложения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13" y="4545529"/>
            <a:ext cx="3173128" cy="211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49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257" y="0"/>
            <a:ext cx="11103543" cy="169068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Контактная информация по методическому сопровождению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ОРВ,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ОФВ и экспертизы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нормативных правовых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актов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4">
            <a:extLst>
              <a:ext uri="{FF2B5EF4-FFF2-40B4-BE49-F238E27FC236}">
                <a16:creationId xmlns="" xmlns:a16="http://schemas.microsoft.com/office/drawing/2014/main" id="{519479ED-2FC1-9215-9434-90DFC2E45643}"/>
              </a:ext>
            </a:extLst>
          </p:cNvPr>
          <p:cNvSpPr txBox="1">
            <a:spLocks/>
          </p:cNvSpPr>
          <p:nvPr/>
        </p:nvSpPr>
        <p:spPr>
          <a:xfrm>
            <a:off x="760395" y="1777316"/>
            <a:ext cx="10674771" cy="46203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</a:ln>
          <a:scene3d>
            <a:camera prst="perspectiveFront"/>
            <a:lightRig rig="threePt" dir="t"/>
          </a:scene3d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609585" marR="0" lvl="0" indent="-457189" algn="ctr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ctr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ctr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ctr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ctr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ctr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ctr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ctr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ctr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396" indent="0">
              <a:buNone/>
            </a:pPr>
            <a:r>
              <a:rPr lang="ru-RU" sz="3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Начальник отдела совершенствования регуляторной политики</a:t>
            </a:r>
          </a:p>
          <a:p>
            <a:pPr marL="152396" indent="0">
              <a:buNone/>
            </a:pPr>
            <a:r>
              <a:rPr lang="ru-RU" sz="3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Нечкина Наталья Николаевна</a:t>
            </a:r>
          </a:p>
          <a:p>
            <a:pPr marL="152396" indent="0">
              <a:buFont typeface="Arial"/>
              <a:buNone/>
            </a:pPr>
            <a:r>
              <a:rPr lang="ru-RU" sz="3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(343) 312-00-10 (доб. 191)</a:t>
            </a:r>
          </a:p>
          <a:p>
            <a:pPr marL="152396" indent="0">
              <a:buNone/>
            </a:pPr>
            <a:r>
              <a:rPr lang="en-US" sz="3500">
                <a:solidFill>
                  <a:schemeClr val="tx1"/>
                </a:solidFill>
                <a:latin typeface="Liberation Serif" panose="02020603050405020304" pitchFamily="18" charset="0"/>
              </a:rPr>
              <a:t>n</a:t>
            </a:r>
            <a:r>
              <a:rPr lang="en-US" sz="3500" smtClean="0">
                <a:solidFill>
                  <a:schemeClr val="tx1"/>
                </a:solidFill>
                <a:latin typeface="Liberation Serif" panose="02020603050405020304" pitchFamily="18" charset="0"/>
              </a:rPr>
              <a:t>.nechkina@egov66.ru</a:t>
            </a:r>
            <a:r>
              <a:rPr lang="ru-RU" sz="3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;</a:t>
            </a:r>
          </a:p>
          <a:p>
            <a:pPr marL="152396" indent="0">
              <a:buFont typeface="Arial"/>
              <a:buNone/>
            </a:pPr>
            <a:endParaRPr lang="ru-RU" sz="35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152396" indent="0">
              <a:buFont typeface="Arial"/>
              <a:buNone/>
            </a:pPr>
            <a:r>
              <a:rPr lang="ru-RU" sz="3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Главный специалист Якимова Арина Викторовна </a:t>
            </a:r>
          </a:p>
          <a:p>
            <a:pPr marL="152396" indent="0">
              <a:buFont typeface="Arial"/>
              <a:buNone/>
            </a:pPr>
            <a:r>
              <a:rPr lang="ru-RU" sz="3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(343) 312-00-10 (доб.192);</a:t>
            </a:r>
          </a:p>
          <a:p>
            <a:pPr marL="152396" indent="0">
              <a:buFont typeface="Arial"/>
              <a:buNone/>
            </a:pPr>
            <a:r>
              <a:rPr lang="en-US" sz="3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a.yakimova@egov66.ru</a:t>
            </a:r>
            <a:endParaRPr lang="ru-RU" sz="35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152396" indent="0">
              <a:buFont typeface="Arial"/>
              <a:buNone/>
            </a:pPr>
            <a:endParaRPr lang="ru-RU" sz="35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152396" indent="0">
              <a:buFont typeface="Arial"/>
              <a:buNone/>
            </a:pPr>
            <a:r>
              <a:rPr lang="ru-RU" sz="3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Главный специалист Юсупова Юлия Михайловна</a:t>
            </a:r>
          </a:p>
          <a:p>
            <a:pPr marL="152396" indent="0">
              <a:buFont typeface="Arial"/>
              <a:buNone/>
            </a:pPr>
            <a:r>
              <a:rPr lang="ru-RU" sz="3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(343) 312-00-10 (доб. 193)</a:t>
            </a:r>
          </a:p>
          <a:p>
            <a:pPr marL="152396" indent="0">
              <a:buFont typeface="Arial"/>
              <a:buNone/>
            </a:pPr>
            <a:r>
              <a:rPr lang="ru-RU" sz="3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</a:t>
            </a:r>
            <a:r>
              <a:rPr lang="en-US" sz="3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u.usupova@egov66.ru</a:t>
            </a:r>
            <a:r>
              <a:rPr lang="ru-RU" sz="3500" kern="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</a:t>
            </a:r>
            <a:r>
              <a:rPr lang="ru-RU" sz="3200" kern="0" dirty="0" smtClean="0"/>
              <a:t> </a:t>
            </a:r>
            <a:endParaRPr lang="ru-RU" sz="3200" kern="0" dirty="0"/>
          </a:p>
        </p:txBody>
      </p:sp>
    </p:spTree>
    <p:extLst>
      <p:ext uri="{BB962C8B-B14F-4D97-AF65-F5344CB8AC3E}">
        <p14:creationId xmlns:p14="http://schemas.microsoft.com/office/powerpoint/2010/main" val="2338268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4795</TotalTime>
  <Words>466</Words>
  <Application>Microsoft Office PowerPoint</Application>
  <PresentationFormat>Широкоэкранный</PresentationFormat>
  <Paragraphs>50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Liberation Serif</vt:lpstr>
      <vt:lpstr>Segoe UI</vt:lpstr>
      <vt:lpstr>Segoe UI </vt:lpstr>
      <vt:lpstr>Segoe UI Semibold</vt:lpstr>
      <vt:lpstr>Segoe UI Semilight</vt:lpstr>
      <vt:lpstr>Times New Roman</vt:lpstr>
      <vt:lpstr>Office Theme</vt:lpstr>
      <vt:lpstr>Министерство экономики и территориального развития  Свердловской области</vt:lpstr>
      <vt:lpstr>Интернет-портал «Оценка регулирующего воздействия в Свердловской области» regulation.midural.ru</vt:lpstr>
      <vt:lpstr>Формулировка проблемы, негативных последствий и целей предлагаемого регулирования </vt:lpstr>
      <vt:lpstr>Оценка расходов, выгод (преимуществ) субъектов предпринимательской и иной экономической деятельности и оценка бюджетных расходов (возможных поступлений)</vt:lpstr>
      <vt:lpstr>Сравнительная таблица </vt:lpstr>
      <vt:lpstr>Заполнение сводки предложений по итогам публичных консультаций</vt:lpstr>
      <vt:lpstr>Заполнение сводки предложений по итогам публичных консультаций</vt:lpstr>
      <vt:lpstr>Улучшение взаимодействия с бизнесом </vt:lpstr>
      <vt:lpstr>Контактная информация по методическому сопровождению ОРВ, ОФВ и экспертизы нормативных правовых актов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Инвестиционная политика Свердловской области</dc:title>
  <dc:creator>Пелевин Иван Алексеевич</dc:creator>
  <cp:lastModifiedBy>Якимова Арина Викторовна</cp:lastModifiedBy>
  <cp:revision>564</cp:revision>
  <cp:lastPrinted>2023-09-20T14:55:42Z</cp:lastPrinted>
  <dcterms:created xsi:type="dcterms:W3CDTF">2020-05-18T07:27:28Z</dcterms:created>
  <dcterms:modified xsi:type="dcterms:W3CDTF">2023-10-03T05:35:38Z</dcterms:modified>
</cp:coreProperties>
</file>